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524" r:id="rId3"/>
    <p:sldId id="257" r:id="rId4"/>
    <p:sldId id="476" r:id="rId5"/>
    <p:sldId id="477" r:id="rId6"/>
    <p:sldId id="481" r:id="rId7"/>
    <p:sldId id="256" r:id="rId8"/>
    <p:sldId id="503" r:id="rId9"/>
    <p:sldId id="484" r:id="rId11"/>
    <p:sldId id="284" r:id="rId12"/>
    <p:sldId id="262" r:id="rId13"/>
    <p:sldId id="485" r:id="rId14"/>
    <p:sldId id="505" r:id="rId15"/>
    <p:sldId id="506" r:id="rId16"/>
    <p:sldId id="510" r:id="rId17"/>
    <p:sldId id="547" r:id="rId18"/>
    <p:sldId id="549" r:id="rId19"/>
    <p:sldId id="558" r:id="rId20"/>
    <p:sldId id="488" r:id="rId21"/>
    <p:sldId id="489" r:id="rId22"/>
    <p:sldId id="512" r:id="rId23"/>
    <p:sldId id="490" r:id="rId24"/>
    <p:sldId id="514" r:id="rId25"/>
    <p:sldId id="559" r:id="rId26"/>
    <p:sldId id="516" r:id="rId2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1206" y="78"/>
      </p:cViewPr>
      <p:guideLst>
        <p:guide orient="horz" pos="2177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9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923E-46B6-4F3C-9128-72EB3AD0544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8695-9AB8-4EB9-9FFB-470D0B714E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923E-46B6-4F3C-9128-72EB3AD0544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8695-9AB8-4EB9-9FFB-470D0B714E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923E-46B6-4F3C-9128-72EB3AD0544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8695-9AB8-4EB9-9FFB-470D0B714E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923E-46B6-4F3C-9128-72EB3AD0544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8695-9AB8-4EB9-9FFB-470D0B714E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923E-46B6-4F3C-9128-72EB3AD0544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8695-9AB8-4EB9-9FFB-470D0B714E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923E-46B6-4F3C-9128-72EB3AD0544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8695-9AB8-4EB9-9FFB-470D0B714E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923E-46B6-4F3C-9128-72EB3AD0544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8695-9AB8-4EB9-9FFB-470D0B714E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923E-46B6-4F3C-9128-72EB3AD0544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8695-9AB8-4EB9-9FFB-470D0B714E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923E-46B6-4F3C-9128-72EB3AD0544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8695-9AB8-4EB9-9FFB-470D0B714E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923E-46B6-4F3C-9128-72EB3AD0544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8695-9AB8-4EB9-9FFB-470D0B714E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923E-46B6-4F3C-9128-72EB3AD0544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8695-9AB8-4EB9-9FFB-470D0B714E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C923E-46B6-4F3C-9128-72EB3AD0544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38695-9AB8-4EB9-9FFB-470D0B714E2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microsoft.com/office/2007/relationships/media" Target="file:///F:\&#22307;&#39184;&#30340;&#30495;&#20041;\&#29983;&#21629;&#27827;&#38728;&#31975;&#22530;-&#22240;&#33879;&#21313;&#26550;&#24859;.mp4" TargetMode="External"/><Relationship Id="rId1" Type="http://schemas.openxmlformats.org/officeDocument/2006/relationships/video" Target="NULL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microsoft.com/office/2007/relationships/media" Target="file:///F:\&#22307;&#39184;&#30340;&#30495;&#20041;\&#24403;&#25105;&#20204;&#26469;&#21040;&#31070;&#30340;&#38754;&#21069;%20-%20&#21315;&#39318;&#31934;&#36873;&#36190;&#32654;&#35799;&#20043;0704.mp4" TargetMode="External"/><Relationship Id="rId1" Type="http://schemas.openxmlformats.org/officeDocument/2006/relationships/video" Target="NULL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961390"/>
            <a:ext cx="7772400" cy="1470025"/>
          </a:xfrm>
          <a:solidFill>
            <a:srgbClr val="FF0000"/>
          </a:solidFill>
        </p:spPr>
        <p:txBody>
          <a:bodyPr>
            <a:normAutofit/>
          </a:bodyPr>
          <a:lstStyle/>
          <a:p>
            <a:pPr algn="dist"/>
            <a:r>
              <a:rPr lang="zh-CN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圣餐的真义</a:t>
            </a:r>
            <a:endParaRPr lang="zh-CN" alt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sz="36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4282" y="142852"/>
            <a:ext cx="8786874" cy="650085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11对那家的主人说，‘夫子说：客房在哪里？我与门徒好在那里吃逾越节的筵席。’</a:t>
            </a:r>
            <a:endParaRPr lang="zh-CN" altLang="en-US" sz="36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zh-CN" altLang="en-US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12他必指给你们摆设整齐的一间大楼，你们就在那里预备。”</a:t>
            </a:r>
            <a:endParaRPr lang="zh-CN" altLang="en-US" sz="36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zh-CN" altLang="en-US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13他们去了，所遇见的正如耶稣所说的，他们就预备了逾越节的筵席。</a:t>
            </a:r>
            <a:endParaRPr lang="zh-CN" altLang="en-US" sz="36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0495" y="935355"/>
            <a:ext cx="8853170" cy="5621655"/>
          </a:xfrm>
        </p:spPr>
        <p:txBody>
          <a:bodyPr/>
          <a:p>
            <a:r>
              <a:rPr lang="zh-CN" altLang="en-US" sz="3600" b="1">
                <a:solidFill>
                  <a:srgbClr val="FFFF00"/>
                </a:solidFill>
              </a:rPr>
              <a:t>14时候到了，耶稣坐席，使徒也和他同坐。</a:t>
            </a:r>
            <a:endParaRPr lang="zh-CN" altLang="en-US" sz="3600" b="1">
              <a:solidFill>
                <a:srgbClr val="FFFF00"/>
              </a:solidFill>
            </a:endParaRPr>
          </a:p>
          <a:p>
            <a:r>
              <a:rPr lang="zh-CN" altLang="en-US" sz="3600" b="1">
                <a:solidFill>
                  <a:srgbClr val="FFFF00"/>
                </a:solidFill>
              </a:rPr>
              <a:t>15耶稣对他们说：</a:t>
            </a:r>
            <a:r>
              <a:rPr lang="zh-CN" altLang="en-US" sz="3600">
                <a:solidFill>
                  <a:srgbClr val="FFFF00"/>
                </a:solidFill>
              </a:rPr>
              <a:t>“</a:t>
            </a:r>
            <a:r>
              <a:rPr lang="zh-CN" altLang="en-US" sz="3600" b="1">
                <a:solidFill>
                  <a:schemeClr val="bg1"/>
                </a:solidFill>
              </a:rPr>
              <a:t>我很愿意在受害以先和你们吃</a:t>
            </a:r>
            <a:r>
              <a:rPr lang="zh-CN" altLang="en-US" sz="4000" b="1">
                <a:solidFill>
                  <a:srgbClr val="FFFF00"/>
                </a:solidFill>
              </a:rPr>
              <a:t>这</a:t>
            </a:r>
            <a:r>
              <a:rPr lang="zh-CN" altLang="en-US" sz="3600" b="1">
                <a:solidFill>
                  <a:schemeClr val="bg1"/>
                </a:solidFill>
              </a:rPr>
              <a:t>逾越节的筵席</a:t>
            </a:r>
            <a:r>
              <a:rPr lang="zh-CN" altLang="en-US" sz="3600">
                <a:solidFill>
                  <a:srgbClr val="FFFF00"/>
                </a:solidFill>
              </a:rPr>
              <a:t>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360" y="2914650"/>
            <a:ext cx="7535545" cy="3959225"/>
          </a:xfrm>
          <a:prstGeom prst="rect">
            <a:avLst/>
          </a:prstGeom>
        </p:spPr>
      </p:pic>
      <p:sp>
        <p:nvSpPr>
          <p:cNvPr id="5" name="标题 4"/>
          <p:cNvSpPr/>
          <p:nvPr>
            <p:ph type="title"/>
          </p:nvPr>
        </p:nvSpPr>
        <p:spPr>
          <a:xfrm>
            <a:off x="457200" y="10160"/>
            <a:ext cx="8229600" cy="845185"/>
          </a:xfrm>
          <a:solidFill>
            <a:srgbClr val="00B0F0"/>
          </a:solidFill>
        </p:spPr>
        <p:txBody>
          <a:bodyPr/>
          <a:p>
            <a:r>
              <a:rPr lang="zh-CN" altLang="en-US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effectLst/>
                <a:sym typeface="+mn-ea"/>
              </a:rPr>
              <a:t>2、新 约 圣 餐 的 开 始</a:t>
            </a:r>
            <a:endParaRPr lang="zh-CN" altLang="en-US" sz="40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/>
              </a:solidFill>
              <a:effectLst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0765" y="8890"/>
            <a:ext cx="7236460" cy="835660"/>
          </a:xfrm>
          <a:solidFill>
            <a:srgbClr val="FF0000"/>
          </a:solidFill>
        </p:spPr>
        <p:txBody>
          <a:bodyPr>
            <a:normAutofit/>
          </a:bodyPr>
          <a:p>
            <a:r>
              <a:rPr lang="zh-CN" altLang="en-US" sz="4000" b="1">
                <a:solidFill>
                  <a:schemeClr val="bg1"/>
                </a:solidFill>
              </a:rPr>
              <a:t>圣   餐   的   真   义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0495" y="935355"/>
            <a:ext cx="8853170" cy="5621655"/>
          </a:xfrm>
        </p:spPr>
        <p:txBody>
          <a:bodyPr/>
          <a:p>
            <a:r>
              <a:rPr lang="zh-CN" altLang="en-US" sz="3600" b="1">
                <a:solidFill>
                  <a:schemeClr val="bg1"/>
                </a:solidFill>
              </a:rPr>
              <a:t>二、记念主耶稣的救赎</a:t>
            </a:r>
            <a:endParaRPr lang="zh-CN" altLang="en-US">
              <a:solidFill>
                <a:srgbClr val="FFFF00"/>
              </a:solidFill>
            </a:endParaRPr>
          </a:p>
          <a:p>
            <a:r>
              <a:rPr lang="zh-CN" altLang="en-US" sz="3600">
                <a:solidFill>
                  <a:srgbClr val="FFFF00"/>
                </a:solidFill>
                <a:sym typeface="+mn-ea"/>
              </a:rPr>
              <a:t>19又拿起饼来，祝谢了，就擘开，递给他们，说：“</a:t>
            </a:r>
            <a:r>
              <a:rPr lang="zh-CN" altLang="en-US" sz="3600" b="1">
                <a:solidFill>
                  <a:schemeClr val="bg1"/>
                </a:solidFill>
                <a:sym typeface="+mn-ea"/>
              </a:rPr>
              <a:t>这是我的身体，为你们舍的</a:t>
            </a:r>
            <a:r>
              <a:rPr lang="zh-CN" altLang="en-US" sz="3600">
                <a:solidFill>
                  <a:srgbClr val="FFFF00"/>
                </a:solidFill>
                <a:sym typeface="+mn-ea"/>
              </a:rPr>
              <a:t>，你们也应当如此行，</a:t>
            </a:r>
            <a:r>
              <a:rPr lang="zh-CN" altLang="en-US" sz="3600" b="1">
                <a:solidFill>
                  <a:schemeClr val="bg1"/>
                </a:solidFill>
                <a:sym typeface="+mn-ea"/>
              </a:rPr>
              <a:t>为的是记念我</a:t>
            </a:r>
            <a:r>
              <a:rPr lang="zh-CN" altLang="en-US" sz="3600">
                <a:solidFill>
                  <a:srgbClr val="FFFF00"/>
                </a:solidFill>
                <a:sym typeface="+mn-ea"/>
              </a:rPr>
              <a:t>。”</a:t>
            </a:r>
            <a:endParaRPr lang="zh-CN" altLang="en-US" sz="3600">
              <a:solidFill>
                <a:srgbClr val="FFFF00"/>
              </a:solidFill>
            </a:endParaRPr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6330" y="3594100"/>
            <a:ext cx="4307840" cy="31572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0765" y="8890"/>
            <a:ext cx="7236460" cy="928370"/>
          </a:xfrm>
          <a:solidFill>
            <a:srgbClr val="FF0000"/>
          </a:solidFill>
        </p:spPr>
        <p:txBody>
          <a:bodyPr>
            <a:normAutofit/>
          </a:bodyPr>
          <a:p>
            <a:r>
              <a:rPr lang="zh-CN" altLang="en-US" sz="4000" b="1">
                <a:solidFill>
                  <a:schemeClr val="bg1"/>
                </a:solidFill>
              </a:rPr>
              <a:t>圣   餐   的   真   义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0495" y="1140460"/>
            <a:ext cx="8853170" cy="5416550"/>
          </a:xfrm>
        </p:spPr>
        <p:txBody>
          <a:bodyPr/>
          <a:p>
            <a:r>
              <a:rPr lang="zh-CN" altLang="en-US" sz="3600" b="1">
                <a:solidFill>
                  <a:schemeClr val="bg1"/>
                </a:solidFill>
              </a:rPr>
              <a:t>二、记念主耶稣的救赎</a:t>
            </a:r>
            <a:endParaRPr lang="zh-CN" altLang="en-US">
              <a:solidFill>
                <a:srgbClr val="FFFF00"/>
              </a:solidFill>
            </a:endParaRPr>
          </a:p>
          <a:p>
            <a:r>
              <a:rPr lang="zh-CN" altLang="en-US" sz="3600">
                <a:solidFill>
                  <a:srgbClr val="FFFF00"/>
                </a:solidFill>
                <a:sym typeface="+mn-ea"/>
              </a:rPr>
              <a:t>20饭后也照样拿起杯来，说：“这杯是用我血所立的新约，是为你们流出来的。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55010" y="3634105"/>
            <a:ext cx="2315210" cy="31591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0495" y="218440"/>
            <a:ext cx="8853170" cy="6338570"/>
          </a:xfrm>
        </p:spPr>
        <p:txBody>
          <a:bodyPr/>
          <a:p>
            <a:r>
              <a:rPr lang="zh-CN" altLang="en-US" sz="3600" b="1">
                <a:solidFill>
                  <a:srgbClr val="FFFF00"/>
                </a:solidFill>
              </a:rPr>
              <a:t>二、记念主耶稣的救赎</a:t>
            </a:r>
            <a:endParaRPr lang="zh-CN" altLang="en-US">
              <a:solidFill>
                <a:srgbClr val="FFFF00"/>
              </a:solidFill>
            </a:endParaRPr>
          </a:p>
          <a:p>
            <a:r>
              <a:rPr lang="zh-CN" altLang="en-US" sz="3600">
                <a:solidFill>
                  <a:schemeClr val="bg1"/>
                </a:solidFill>
                <a:sym typeface="+mn-ea"/>
              </a:rPr>
              <a:t>约壹1:7</a:t>
            </a:r>
            <a:r>
              <a:rPr lang="zh-CN" altLang="en-US" sz="3600">
                <a:solidFill>
                  <a:srgbClr val="FFFF00"/>
                </a:solidFill>
                <a:sym typeface="+mn-ea"/>
              </a:rPr>
              <a:t>耶稣的血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也洗净我们一切的罪。</a:t>
            </a:r>
            <a:endParaRPr lang="zh-CN" altLang="en-US" sz="3600">
              <a:solidFill>
                <a:schemeClr val="bg1"/>
              </a:solidFill>
              <a:sym typeface="+mn-ea"/>
            </a:endParaRPr>
          </a:p>
          <a:p>
            <a:r>
              <a:rPr lang="zh-CN" altLang="en-US" sz="3600">
                <a:solidFill>
                  <a:schemeClr val="bg1"/>
                </a:solidFill>
                <a:sym typeface="+mn-ea"/>
              </a:rPr>
              <a:t>弗1:7我们藉这</a:t>
            </a:r>
            <a:r>
              <a:rPr lang="zh-CN" altLang="en-US" sz="3600">
                <a:solidFill>
                  <a:srgbClr val="FFFF00"/>
                </a:solidFill>
                <a:sym typeface="+mn-ea"/>
              </a:rPr>
              <a:t>爱子的血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得蒙救赎，过犯得以赦免，乃是照他丰富的恩典。</a:t>
            </a:r>
            <a:endParaRPr lang="zh-CN" altLang="en-US" sz="3600">
              <a:solidFill>
                <a:schemeClr val="bg1"/>
              </a:solidFill>
              <a:sym typeface="+mn-ea"/>
            </a:endParaRPr>
          </a:p>
          <a:p>
            <a:r>
              <a:rPr lang="zh-CN" altLang="en-US" sz="3600">
                <a:solidFill>
                  <a:schemeClr val="bg1"/>
                </a:solidFill>
                <a:sym typeface="+mn-ea"/>
              </a:rPr>
              <a:t>弗2:13你们从前远离　神的人，如今却在基督耶稣里，</a:t>
            </a:r>
            <a:r>
              <a:rPr lang="zh-CN" altLang="en-US" sz="3600">
                <a:solidFill>
                  <a:srgbClr val="FFFF00"/>
                </a:solidFill>
                <a:sym typeface="+mn-ea"/>
              </a:rPr>
              <a:t>靠着他的血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，已经得亲近了。</a:t>
            </a:r>
            <a:endParaRPr lang="zh-CN" altLang="en-US" sz="36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" y="4344035"/>
            <a:ext cx="4567555" cy="24276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210" y="4344035"/>
            <a:ext cx="4275455" cy="23945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21920"/>
            <a:ext cx="8229600" cy="1644650"/>
          </a:xfrm>
        </p:spPr>
        <p:txBody>
          <a:bodyPr>
            <a:normAutofit/>
          </a:bodyPr>
          <a:p>
            <a:r>
              <a:rPr lang="zh-CN" altLang="en-US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我们被罪网住</a:t>
            </a:r>
            <a:br>
              <a:rPr lang="zh-CN" altLang="en-US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</a:br>
            <a:r>
              <a:rPr lang="zh-CN" altLang="en-US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被魔鬼辖制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54430" y="1835150"/>
            <a:ext cx="6620510" cy="49612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2875" y="269875"/>
            <a:ext cx="8858250" cy="65881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4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无法逃脱死亡，地狱的永刑</a:t>
            </a:r>
            <a:endParaRPr lang="zh-CN" altLang="en-US" sz="4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0130" y="1610995"/>
            <a:ext cx="3433445" cy="25787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5290"/>
            <a:ext cx="5208905" cy="25006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905" y="2089785"/>
            <a:ext cx="3778885" cy="46361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生命河靈糧堂-因著十架愛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>
                  <p14:trim st="43162.000000" end="186424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6990" y="12065"/>
            <a:ext cx="9071610" cy="6819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 vol="60000"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8890"/>
            <a:ext cx="8229600" cy="1061720"/>
          </a:xfrm>
          <a:solidFill>
            <a:srgbClr val="92D050"/>
          </a:solidFill>
        </p:spPr>
        <p:txBody>
          <a:bodyPr/>
          <a:p>
            <a:r>
              <a:rPr lang="zh-CN" altLang="en-US" sz="40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三、美好的盼望</a:t>
            </a:r>
            <a:endParaRPr lang="zh-CN" altLang="en-US" sz="4000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1295" y="1173480"/>
            <a:ext cx="8731250" cy="5577840"/>
          </a:xfrm>
        </p:spPr>
        <p:txBody>
          <a:bodyPr/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16我告诉你们：我不再吃这筵席，</a:t>
            </a:r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直到成就在　神的国里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。”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17耶稣接过杯来，祝谢了，说：“你们拿这个，大家分着喝。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18我告诉你们：从今以后，我不再喝这葡萄汁，</a:t>
            </a:r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直等　神的国来到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。”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太</a:t>
            </a:r>
            <a:r>
              <a:rPr lang="en-US" alt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26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：29但我告诉你们：从今以后，我不再喝这葡萄汁，</a:t>
            </a:r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直到我在我父的国里同你们喝新的那日子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。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5445" y="-42545"/>
            <a:ext cx="8424545" cy="836295"/>
          </a:xfrm>
          <a:solidFill>
            <a:srgbClr val="C00000"/>
          </a:solidFill>
        </p:spPr>
        <p:txBody>
          <a:bodyPr/>
          <a:p>
            <a:r>
              <a:rPr lang="zh-CN" altLang="en-US" sz="4000" b="1">
                <a:solidFill>
                  <a:schemeClr val="bg1"/>
                </a:solidFill>
                <a:sym typeface="+mn-ea"/>
              </a:rPr>
              <a:t>四、激 发 我 们 的 爱 心</a:t>
            </a:r>
            <a:endParaRPr lang="zh-CN" altLang="en-US" sz="4000">
              <a:solidFill>
                <a:srgbClr val="FFFF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85825"/>
            <a:ext cx="8229600" cy="5240655"/>
          </a:xfrm>
        </p:spPr>
        <p:txBody>
          <a:bodyPr>
            <a:normAutofit/>
          </a:bodyPr>
          <a:p>
            <a:endParaRPr lang="zh-CN" altLang="en-US">
              <a:solidFill>
                <a:srgbClr val="FFFF00"/>
              </a:solidFill>
            </a:endParaRPr>
          </a:p>
          <a:p>
            <a:r>
              <a:rPr lang="zh-CN" altLang="en-US" sz="3600" b="1">
                <a:solidFill>
                  <a:srgbClr val="FFFF00"/>
                </a:solidFill>
              </a:rPr>
              <a:t>19又拿起饼来，祝谢了，就擘开，递给他们，说：“这是我的身体，为你们舍的，</a:t>
            </a:r>
            <a:r>
              <a:rPr lang="zh-CN" altLang="en-US" sz="4000" b="1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你们也应当如此行</a:t>
            </a:r>
            <a:r>
              <a:rPr lang="zh-CN" altLang="en-US" sz="3600" b="1">
                <a:solidFill>
                  <a:srgbClr val="FFFF00"/>
                </a:solidFill>
              </a:rPr>
              <a:t>，为的是记念我。”</a:t>
            </a:r>
            <a:endParaRPr lang="zh-CN" altLang="en-US" sz="3600" b="1">
              <a:solidFill>
                <a:srgbClr val="FFFF00"/>
              </a:solidFill>
            </a:endParaRPr>
          </a:p>
          <a:p>
            <a:endParaRPr lang="zh-CN" altLang="en-US" sz="3600" b="1">
              <a:solidFill>
                <a:srgbClr val="FFFF00"/>
              </a:solidFill>
            </a:endParaRPr>
          </a:p>
          <a:p>
            <a:r>
              <a:rPr lang="zh-CN" altLang="en-US" sz="3600" b="1">
                <a:solidFill>
                  <a:srgbClr val="FFFF00"/>
                </a:solidFill>
              </a:rPr>
              <a:t>主爱我们流尽祂的</a:t>
            </a:r>
            <a:r>
              <a:rPr lang="zh-CN" altLang="en-US" sz="3600" b="1">
                <a:solidFill>
                  <a:srgbClr val="FFFF00"/>
                </a:solidFill>
              </a:rPr>
              <a:t>血</a:t>
            </a:r>
            <a:endParaRPr lang="zh-CN" altLang="en-US" sz="3600">
              <a:solidFill>
                <a:srgbClr val="FFFF00"/>
              </a:solidFill>
            </a:endParaRPr>
          </a:p>
          <a:p>
            <a:endParaRPr lang="zh-CN" altLang="en-US" sz="36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81280"/>
            <a:ext cx="8229600" cy="875030"/>
          </a:xfrm>
        </p:spPr>
        <p:txBody>
          <a:bodyPr>
            <a:normAutofit/>
          </a:bodyPr>
          <a:lstStyle/>
          <a:p>
            <a:r>
              <a:rPr lang="zh-CN" altLang="en-US" sz="4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路</a:t>
            </a:r>
            <a:r>
              <a:rPr lang="en-US" altLang="zh-CN" sz="4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22</a:t>
            </a:r>
            <a:r>
              <a:rPr lang="zh-CN" altLang="en-US" sz="4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</a:t>
            </a:r>
            <a:r>
              <a:rPr lang="en-US" sz="4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7--23</a:t>
            </a:r>
            <a:endParaRPr lang="en-US" sz="4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2875" y="955675"/>
            <a:ext cx="8858250" cy="580072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7除酵节，须宰逾越羊羔的那一天到了。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8耶稣打发彼得、约翰说：“你们去为我们预备逾越节的筵席，好叫我们吃。”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9他们问他说：“要我们在哪里预备？”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algn="l">
              <a:lnSpc>
                <a:spcPct val="120000"/>
              </a:lnSpc>
              <a:buClrTx/>
              <a:buSzTx/>
            </a:pP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10耶稣说：“你们进了城，必有人拿着一瓶水迎面而来，你们就跟着他，到他所进的房子里去，</a:t>
            </a:r>
            <a:endParaRPr lang="zh-CN" altLang="en-US" sz="3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algn="l">
              <a:buClrTx/>
              <a:buSzTx/>
            </a:pPr>
            <a:endParaRPr lang="zh-CN" altLang="en-US" sz="36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5445" y="-42545"/>
            <a:ext cx="8424545" cy="836295"/>
          </a:xfrm>
          <a:solidFill>
            <a:srgbClr val="C00000"/>
          </a:solidFill>
        </p:spPr>
        <p:txBody>
          <a:bodyPr/>
          <a:p>
            <a:r>
              <a:rPr lang="zh-CN" altLang="en-US" sz="4000" b="1">
                <a:solidFill>
                  <a:schemeClr val="bg1"/>
                </a:solidFill>
                <a:sym typeface="+mn-ea"/>
              </a:rPr>
              <a:t>四、激 发 我 们 的 爱 心</a:t>
            </a:r>
            <a:endParaRPr lang="zh-CN" altLang="en-US" sz="4000">
              <a:solidFill>
                <a:srgbClr val="FFFF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85825"/>
            <a:ext cx="8229600" cy="5240655"/>
          </a:xfrm>
        </p:spPr>
        <p:txBody>
          <a:bodyPr>
            <a:normAutofit/>
          </a:bodyPr>
          <a:p>
            <a:endParaRPr lang="zh-CN" altLang="en-US">
              <a:solidFill>
                <a:srgbClr val="FFFF00"/>
              </a:solidFill>
            </a:endParaRPr>
          </a:p>
          <a:p>
            <a:r>
              <a:rPr lang="zh-CN" altLang="en-US" sz="3600" b="1">
                <a:solidFill>
                  <a:srgbClr val="FFFF00"/>
                </a:solidFill>
                <a:sym typeface="+mn-ea"/>
              </a:rPr>
              <a:t>约壹</a:t>
            </a:r>
            <a:r>
              <a:rPr lang="en-US" altLang="zh-CN" sz="3600" b="1">
                <a:solidFill>
                  <a:srgbClr val="FFFF00"/>
                </a:solidFill>
                <a:sym typeface="+mn-ea"/>
              </a:rPr>
              <a:t>3</a:t>
            </a:r>
            <a:r>
              <a:rPr lang="zh-CN" altLang="en-US" sz="3600" b="1">
                <a:solidFill>
                  <a:srgbClr val="FFFF00"/>
                </a:solidFill>
                <a:sym typeface="+mn-ea"/>
              </a:rPr>
              <a:t>：14我们因为爱弟兄，就晓得是</a:t>
            </a:r>
            <a:r>
              <a:rPr lang="zh-CN" altLang="en-US" sz="4000" b="1">
                <a:solidFill>
                  <a:schemeClr val="bg1"/>
                </a:solidFill>
                <a:sym typeface="+mn-ea"/>
              </a:rPr>
              <a:t>已经出死入生了</a:t>
            </a:r>
            <a:r>
              <a:rPr lang="zh-CN" altLang="en-US" sz="3600" b="1">
                <a:solidFill>
                  <a:srgbClr val="FFFF00"/>
                </a:solidFill>
                <a:sym typeface="+mn-ea"/>
              </a:rPr>
              <a:t>。没有爱心的，仍住在死中。</a:t>
            </a:r>
            <a:endParaRPr lang="zh-CN" altLang="en-US" sz="3600" b="1">
              <a:solidFill>
                <a:srgbClr val="FFFF00"/>
              </a:solidFill>
            </a:endParaRPr>
          </a:p>
          <a:p>
            <a:r>
              <a:rPr lang="zh-CN" altLang="en-US" sz="3600" b="1">
                <a:solidFill>
                  <a:srgbClr val="FFFF00"/>
                </a:solidFill>
                <a:sym typeface="+mn-ea"/>
              </a:rPr>
              <a:t>15凡恨他弟兄的，就是杀人的。你们晓得凡杀人的，没有永生存在他里面。</a:t>
            </a:r>
            <a:endParaRPr lang="zh-CN" altLang="en-US" sz="3600" b="1">
              <a:solidFill>
                <a:srgbClr val="FFFF00"/>
              </a:solidFill>
            </a:endParaRPr>
          </a:p>
          <a:p>
            <a:r>
              <a:rPr lang="zh-CN" altLang="en-US" sz="3600" b="1">
                <a:solidFill>
                  <a:srgbClr val="FFFF00"/>
                </a:solidFill>
                <a:sym typeface="+mn-ea"/>
              </a:rPr>
              <a:t>16</a:t>
            </a:r>
            <a:r>
              <a:rPr lang="zh-CN" altLang="en-US" sz="4000" b="1">
                <a:solidFill>
                  <a:schemeClr val="bg1"/>
                </a:solidFill>
                <a:sym typeface="+mn-ea"/>
              </a:rPr>
              <a:t>主为我们舍命，我们从此就知道何为爱，我们也当为弟兄舍命</a:t>
            </a:r>
            <a:r>
              <a:rPr lang="zh-CN" altLang="en-US" sz="3600" b="1">
                <a:solidFill>
                  <a:srgbClr val="FFFF00"/>
                </a:solidFill>
                <a:sym typeface="+mn-ea"/>
              </a:rPr>
              <a:t>。</a:t>
            </a:r>
            <a:endParaRPr lang="zh-CN" altLang="en-US" sz="3600" b="1">
              <a:solidFill>
                <a:srgbClr val="FFFF00"/>
              </a:solidFill>
            </a:endParaRPr>
          </a:p>
          <a:p>
            <a:endParaRPr lang="zh-CN" altLang="en-US" sz="3600" b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93040"/>
            <a:ext cx="8229600" cy="978535"/>
          </a:xfrm>
          <a:solidFill>
            <a:srgbClr val="C00000"/>
          </a:solidFill>
        </p:spPr>
        <p:txBody>
          <a:bodyPr/>
          <a:p>
            <a:r>
              <a:rPr lang="zh-CN" altLang="en-US" sz="4000" b="1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五、</a:t>
            </a:r>
            <a:r>
              <a:rPr lang="zh-CN" altLang="en-US" sz="4000" b="1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省  察  自  己</a:t>
            </a:r>
            <a:endParaRPr lang="zh-CN" altLang="en-US" sz="4000" b="1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 sz="3600" b="1">
                <a:solidFill>
                  <a:schemeClr val="bg1"/>
                </a:solidFill>
              </a:rPr>
              <a:t>21看哪，那卖我之人的手与我一同在桌子上。</a:t>
            </a:r>
            <a:endParaRPr lang="zh-CN" altLang="en-US" sz="3600" b="1">
              <a:solidFill>
                <a:schemeClr val="bg1"/>
              </a:solidFill>
            </a:endParaRPr>
          </a:p>
          <a:p>
            <a:r>
              <a:rPr lang="zh-CN" altLang="en-US" sz="3600" b="1">
                <a:solidFill>
                  <a:schemeClr val="bg1"/>
                </a:solidFill>
              </a:rPr>
              <a:t>22人子固然要照所预定的去世，但卖人子的人有祸了！”</a:t>
            </a:r>
            <a:endParaRPr lang="zh-CN" altLang="en-US" sz="3600" b="1">
              <a:solidFill>
                <a:schemeClr val="bg1"/>
              </a:solidFill>
            </a:endParaRPr>
          </a:p>
          <a:p>
            <a:r>
              <a:rPr lang="zh-CN" altLang="en-US" sz="3600" b="1">
                <a:solidFill>
                  <a:schemeClr val="bg1"/>
                </a:solidFill>
              </a:rPr>
              <a:t>23他们就彼此对问，是哪一个要作这事？</a:t>
            </a:r>
            <a:endParaRPr lang="zh-CN" altLang="en-US">
              <a:solidFill>
                <a:srgbClr val="FFFF00"/>
              </a:solidFill>
            </a:endParaRPr>
          </a:p>
          <a:p>
            <a:endParaRPr lang="zh-CN" altLang="en-US">
              <a:solidFill>
                <a:srgbClr val="FFFF00"/>
              </a:solidFill>
            </a:endParaRPr>
          </a:p>
          <a:p>
            <a:endParaRPr lang="zh-CN" altLang="en-US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93040"/>
            <a:ext cx="8229600" cy="978535"/>
          </a:xfrm>
          <a:solidFill>
            <a:srgbClr val="C00000"/>
          </a:solidFill>
        </p:spPr>
        <p:txBody>
          <a:bodyPr/>
          <a:p>
            <a:r>
              <a:rPr lang="zh-CN" altLang="en-US" sz="4000" b="1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五、</a:t>
            </a:r>
            <a:r>
              <a:rPr lang="zh-CN" altLang="en-US" sz="4000" b="1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省  察  自  己</a:t>
            </a:r>
            <a:endParaRPr lang="zh-CN" altLang="en-US" sz="4000" b="1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2095" y="1364615"/>
            <a:ext cx="8628380" cy="4761865"/>
          </a:xfrm>
        </p:spPr>
        <p:txBody>
          <a:bodyPr>
            <a:normAutofit/>
          </a:bodyPr>
          <a:p>
            <a:r>
              <a:rPr lang="zh-CN" altLang="en-US" sz="3600" b="1">
                <a:solidFill>
                  <a:schemeClr val="bg1"/>
                </a:solidFill>
                <a:sym typeface="+mn-ea"/>
              </a:rPr>
              <a:t>太</a:t>
            </a:r>
            <a:r>
              <a:rPr lang="en-US" altLang="zh-CN" sz="3600" b="1">
                <a:solidFill>
                  <a:schemeClr val="bg1"/>
                </a:solidFill>
                <a:sym typeface="+mn-ea"/>
              </a:rPr>
              <a:t>26</a:t>
            </a:r>
            <a:r>
              <a:rPr lang="zh-CN" altLang="en-US" sz="3600" b="1">
                <a:solidFill>
                  <a:schemeClr val="bg1"/>
                </a:solidFill>
                <a:sym typeface="+mn-ea"/>
              </a:rPr>
              <a:t>：21正吃的时候，耶稣说：“我实在告诉你们：你们中间有一个人要卖我了。”</a:t>
            </a:r>
            <a:endParaRPr lang="zh-CN" altLang="en-US" sz="3600" b="1">
              <a:solidFill>
                <a:schemeClr val="bg1"/>
              </a:solidFill>
              <a:sym typeface="+mn-ea"/>
            </a:endParaRPr>
          </a:p>
          <a:p>
            <a:r>
              <a:rPr lang="zh-CN" altLang="en-US" sz="3600" b="1">
                <a:solidFill>
                  <a:schemeClr val="bg1"/>
                </a:solidFill>
                <a:sym typeface="+mn-ea"/>
              </a:rPr>
              <a:t>22他们就甚忧愁，一个一个的问他说：</a:t>
            </a:r>
            <a:r>
              <a:rPr lang="zh-CN" altLang="en-US" sz="4000" b="1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“主，是我吗？</a:t>
            </a:r>
            <a:endParaRPr lang="zh-CN" altLang="en-US" sz="3600" b="1">
              <a:solidFill>
                <a:srgbClr val="FFFF00"/>
              </a:solidFill>
            </a:endParaRPr>
          </a:p>
          <a:p>
            <a:endParaRPr lang="zh-CN" altLang="en-US">
              <a:solidFill>
                <a:srgbClr val="FFFF00"/>
              </a:solidFill>
            </a:endParaRPr>
          </a:p>
          <a:p>
            <a:endParaRPr lang="zh-CN" altLang="en-US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当我们来到神的面前 - 千首精选赞美诗之0704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>
                  <p14:trim st="427.000000" end="6413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6195" y="33020"/>
            <a:ext cx="9051290" cy="6758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 vol="60000"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93040"/>
            <a:ext cx="8229600" cy="978535"/>
          </a:xfrm>
          <a:solidFill>
            <a:srgbClr val="C00000"/>
          </a:solidFill>
        </p:spPr>
        <p:txBody>
          <a:bodyPr/>
          <a:p>
            <a:r>
              <a:rPr lang="zh-CN" altLang="en-US" sz="4000" b="1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五、</a:t>
            </a:r>
            <a:r>
              <a:rPr lang="zh-CN" altLang="en-US" sz="4000" b="1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省  察  自  己</a:t>
            </a:r>
            <a:endParaRPr lang="zh-CN" altLang="en-US" sz="4000" b="1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2095" y="1364615"/>
            <a:ext cx="8628380" cy="4761865"/>
          </a:xfrm>
        </p:spPr>
        <p:txBody>
          <a:bodyPr>
            <a:normAutofit lnSpcReduction="10000"/>
          </a:bodyPr>
          <a:p>
            <a:r>
              <a:rPr lang="zh-CN" altLang="en-US" sz="3600" b="1">
                <a:solidFill>
                  <a:schemeClr val="bg1"/>
                </a:solidFill>
                <a:sym typeface="+mn-ea"/>
              </a:rPr>
              <a:t>太</a:t>
            </a:r>
            <a:r>
              <a:rPr lang="en-US" altLang="zh-CN" sz="3600" b="1">
                <a:solidFill>
                  <a:schemeClr val="bg1"/>
                </a:solidFill>
                <a:sym typeface="+mn-ea"/>
              </a:rPr>
              <a:t>16</a:t>
            </a:r>
            <a:r>
              <a:rPr lang="zh-CN" altLang="en-US" sz="3600" b="1">
                <a:solidFill>
                  <a:schemeClr val="bg1"/>
                </a:solidFill>
                <a:sym typeface="+mn-ea"/>
              </a:rPr>
              <a:t>：23耶稣转过来，对彼得说：“撒但，退我后边去吧！你是绊我脚的，因为</a:t>
            </a:r>
            <a:r>
              <a:rPr lang="zh-CN" altLang="en-US" sz="4000" b="1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你不体贴　神的意思，只体贴人的意思</a:t>
            </a:r>
            <a:r>
              <a:rPr lang="zh-CN" altLang="en-US" sz="3600" b="1">
                <a:solidFill>
                  <a:schemeClr val="bg1"/>
                </a:solidFill>
                <a:sym typeface="+mn-ea"/>
              </a:rPr>
              <a:t>。”</a:t>
            </a:r>
            <a:endParaRPr lang="zh-CN" altLang="en-US" sz="3600" b="1">
              <a:solidFill>
                <a:schemeClr val="bg1"/>
              </a:solidFill>
              <a:sym typeface="+mn-ea"/>
            </a:endParaRPr>
          </a:p>
          <a:p>
            <a:r>
              <a:rPr lang="zh-CN" altLang="en-US" sz="3600" b="1">
                <a:solidFill>
                  <a:schemeClr val="bg1"/>
                </a:solidFill>
                <a:sym typeface="+mn-ea"/>
              </a:rPr>
              <a:t>24于是，耶稣对门徒说：“若有人要跟从我，</a:t>
            </a:r>
            <a:r>
              <a:rPr lang="zh-CN" altLang="en-US" sz="4000" b="1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就当舍己</a:t>
            </a:r>
            <a:r>
              <a:rPr lang="zh-CN" altLang="en-US" sz="3600" b="1">
                <a:solidFill>
                  <a:schemeClr val="bg1"/>
                </a:solidFill>
                <a:sym typeface="+mn-ea"/>
              </a:rPr>
              <a:t>，背起他的十字架，来跟从我。</a:t>
            </a:r>
            <a:endParaRPr lang="zh-CN" altLang="en-US" sz="3600" b="1">
              <a:solidFill>
                <a:schemeClr val="bg1"/>
              </a:solidFill>
              <a:sym typeface="+mn-ea"/>
            </a:endParaRPr>
          </a:p>
          <a:p>
            <a:endParaRPr lang="zh-CN" altLang="en-US" sz="3600">
              <a:solidFill>
                <a:srgbClr val="FFFF00"/>
              </a:solidFill>
              <a:sym typeface="+mn-ea"/>
            </a:endParaRPr>
          </a:p>
          <a:p>
            <a:endParaRPr lang="zh-CN" altLang="en-US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0335" y="145415"/>
            <a:ext cx="8843645" cy="6534150"/>
          </a:xfrm>
        </p:spPr>
        <p:txBody>
          <a:bodyPr>
            <a:scene3d>
              <a:camera prst="orthographicFront"/>
              <a:lightRig rig="threePt" dir="t"/>
            </a:scene3d>
          </a:bodyPr>
          <a:p>
            <a:pPr>
              <a:lnSpc>
                <a:spcPct val="120000"/>
              </a:lnSpc>
            </a:pP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11对那家的主人说，‘夫子说：客房在哪里？我与门徒好在那里吃逾越节的筵席。</a:t>
            </a:r>
            <a:r>
              <a:rPr lang="zh-CN" altLang="en-US" sz="3600">
                <a:sym typeface="+mn-ea"/>
              </a:rPr>
              <a:t>’</a:t>
            </a:r>
            <a:endParaRPr lang="zh-CN" altLang="en-US" sz="3600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12他必指给你们摆设整齐的一间大楼，你们就在那里预备。”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13他们去了，所遇见的正如耶稣所说的，他们就预备了逾越节的筵席。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20000"/>
              </a:lnSpc>
            </a:pP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14时候到了，耶稣坐席，使徒也和他同坐。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15耶稣对他们说：“我很愿意在受害以先和你们吃这逾越节的筵席。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36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 sz="36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0335" y="145415"/>
            <a:ext cx="8843645" cy="6534150"/>
          </a:xfrm>
        </p:spPr>
        <p:txBody>
          <a:bodyPr>
            <a:normAutofit lnSpcReduction="10000"/>
          </a:bodyPr>
          <a:p>
            <a:pPr algn="l">
              <a:lnSpc>
                <a:spcPct val="130000"/>
              </a:lnSpc>
              <a:buClrTx/>
              <a:buSzTx/>
            </a:pPr>
            <a:r>
              <a:rPr lang="zh-CN" alt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+mn-ea"/>
              </a:rPr>
              <a:t>16我告诉你们：我不再吃这筵席，直到成就在　神的国里。”</a:t>
            </a:r>
            <a:endParaRPr lang="zh-CN" altLang="en-US" sz="36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</a:pPr>
            <a:r>
              <a:rPr lang="zh-CN" alt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+mn-ea"/>
              </a:rPr>
              <a:t>17耶稣接过杯来，祝谢了，说：“你们拿这个，大家分着喝。</a:t>
            </a:r>
            <a:endParaRPr lang="zh-CN" altLang="en-US" sz="36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</a:pPr>
            <a:r>
              <a:rPr lang="zh-CN" alt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+mn-ea"/>
              </a:rPr>
              <a:t>18我告诉你们：从今以后，我不再喝这葡萄汁，直等　神的国来到。”</a:t>
            </a:r>
            <a:endParaRPr lang="zh-CN" altLang="en-US" sz="36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</a:pPr>
            <a:r>
              <a:rPr lang="zh-CN" alt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+mn-ea"/>
              </a:rPr>
              <a:t>19又拿起饼来，祝谢了，就擘开，递给他们，说：“这是我的身体，为你们舍的，你们也应当如此行，为的是记念我。”</a:t>
            </a:r>
            <a:endParaRPr lang="zh-CN" altLang="en-US" sz="36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sym typeface="+mn-ea"/>
            </a:endParaRPr>
          </a:p>
          <a:p>
            <a:pPr algn="l">
              <a:lnSpc>
                <a:spcPct val="120000"/>
              </a:lnSpc>
              <a:buClrTx/>
              <a:buSzTx/>
            </a:pPr>
            <a:endParaRPr lang="zh-CN" altLang="en-US" sz="36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3175" y="145415"/>
            <a:ext cx="9079865" cy="6534150"/>
          </a:xfrm>
        </p:spPr>
        <p:txBody>
          <a:bodyPr>
            <a:normAutofit lnSpcReduction="20000"/>
          </a:bodyPr>
          <a:p>
            <a:pPr algn="l">
              <a:lnSpc>
                <a:spcPct val="140000"/>
              </a:lnSpc>
              <a:buClrTx/>
              <a:buSzTx/>
            </a:pPr>
            <a:r>
              <a:rPr lang="zh-CN" alt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+mn-ea"/>
              </a:rPr>
              <a:t>20饭后也照样拿起杯来，说：“这杯是用我血所立的新约，是为你们流出来的。</a:t>
            </a:r>
            <a:endParaRPr lang="zh-CN" altLang="en-US" sz="36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l">
              <a:lnSpc>
                <a:spcPct val="140000"/>
              </a:lnSpc>
              <a:buClrTx/>
              <a:buSzTx/>
            </a:pPr>
            <a:r>
              <a:rPr lang="zh-CN" alt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21看哪，那卖我之人的手与我一同在桌子上。</a:t>
            </a:r>
            <a:endParaRPr lang="zh-CN" altLang="en-US" sz="36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l">
              <a:lnSpc>
                <a:spcPct val="140000"/>
              </a:lnSpc>
              <a:buClrTx/>
              <a:buSzTx/>
            </a:pPr>
            <a:r>
              <a:rPr lang="zh-CN" alt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22人子固然要照所预定的去世，但卖人子的人有祸了！”</a:t>
            </a:r>
            <a:endParaRPr lang="zh-CN" altLang="en-US" sz="36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l">
              <a:lnSpc>
                <a:spcPct val="140000"/>
              </a:lnSpc>
              <a:buClrTx/>
              <a:buSzTx/>
            </a:pPr>
            <a:r>
              <a:rPr lang="zh-CN" alt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23他们就彼此对问，是哪一个要作这事？</a:t>
            </a:r>
            <a:endParaRPr lang="zh-CN" altLang="en-US" sz="36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l">
              <a:lnSpc>
                <a:spcPct val="140000"/>
              </a:lnSpc>
            </a:pPr>
            <a:endParaRPr lang="zh-CN" altLang="en-US" sz="36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961390"/>
            <a:ext cx="7772400" cy="1470025"/>
          </a:xfrm>
          <a:solidFill>
            <a:srgbClr val="FF0000"/>
          </a:solidFill>
        </p:spPr>
        <p:txBody>
          <a:bodyPr>
            <a:normAutofit/>
          </a:bodyPr>
          <a:lstStyle/>
          <a:p>
            <a:pPr algn="dist"/>
            <a:r>
              <a:rPr lang="zh-CN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圣餐的真义</a:t>
            </a:r>
            <a:endParaRPr lang="zh-CN" alt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sz="36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2865" y="2525395"/>
            <a:ext cx="6313170" cy="4187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32840" y="71120"/>
            <a:ext cx="6733540" cy="690245"/>
          </a:xfrm>
          <a:solidFill>
            <a:srgbClr val="C00000"/>
          </a:solidFill>
        </p:spPr>
        <p:txBody>
          <a:bodyPr>
            <a:normAutofit fontScale="90000"/>
          </a:bodyPr>
          <a:lstStyle/>
          <a:p>
            <a:pPr algn="ctr"/>
            <a:r>
              <a:rPr lang="zh-CN" sz="4000" b="1" dirty="0" smtClean="0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一、记念  神的救赎</a:t>
            </a:r>
            <a:endParaRPr lang="zh-CN" sz="4000" b="1" dirty="0" smtClean="0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995" y="761365"/>
            <a:ext cx="8644255" cy="5882005"/>
          </a:xfrm>
        </p:spPr>
        <p:txBody>
          <a:bodyPr>
            <a:normAutofit fontScale="90000"/>
          </a:bodyPr>
          <a:lstStyle/>
          <a:p>
            <a:pPr marL="0" indent="0">
              <a:buNone/>
            </a:pPr>
            <a:r>
              <a:rPr lang="en-US" altLang="zh-CN" sz="4000" b="1" dirty="0" smtClean="0">
                <a:ln w="12700">
                  <a:noFill/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  <a:r>
              <a:rPr lang="zh-CN" altLang="en-US" sz="4000" b="1" dirty="0" smtClean="0">
                <a:ln w="12700">
                  <a:noFill/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、</a:t>
            </a:r>
            <a:r>
              <a:rPr lang="zh-CN" altLang="en-US" sz="4000" b="1">
                <a:ln>
                  <a:noFill/>
                </a:ln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圣餐的起源</a:t>
            </a:r>
            <a:endParaRPr lang="zh-CN" altLang="en-US" sz="4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出</a:t>
            </a:r>
            <a:r>
              <a:rPr lang="en-US" altLang="zh-CN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12</a:t>
            </a: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</a:t>
            </a: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1耶和华在埃及地晓谕摩西、亚伦说：</a:t>
            </a:r>
            <a:endParaRPr lang="zh-CN" altLang="en-US" sz="3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3你们吩咐以色列全会众说：本月初十日，各人要按着父家取羊羔，一家一只。</a:t>
            </a:r>
            <a:endParaRPr lang="zh-CN" altLang="en-US" sz="3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5要无残疾、一岁的公羊羔，你们或从绵羊里取，或从山羊里取，都可以。6要留到本月十四日，在黄昏的时候，以色列全会众把羊羔宰了。</a:t>
            </a:r>
            <a:endParaRPr lang="zh-CN" altLang="en-US" sz="3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7各家要取点血，涂在吃羊羔的房屋左右的门框上和门楣上。</a:t>
            </a:r>
            <a:endParaRPr lang="zh-CN" altLang="en-US" sz="3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0" indent="0">
              <a:buNone/>
            </a:pPr>
            <a:endParaRPr lang="zh-CN" altLang="en-US" sz="3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2125" y="5133340"/>
            <a:ext cx="1756410" cy="17564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395" y="5133975"/>
            <a:ext cx="3063875" cy="1724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812800"/>
          </a:xfrm>
        </p:spPr>
        <p:txBody>
          <a:bodyPr/>
          <a:lstStyle/>
          <a:p>
            <a:pPr algn="ctr"/>
            <a:endParaRPr lang="zh-CN" sz="40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cs typeface="+mn-cs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3830" y="884555"/>
            <a:ext cx="8847455" cy="57588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13这血要在你们所住的房屋上作记号，</a:t>
            </a:r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  <a:sym typeface="+mn-ea"/>
              </a:rPr>
              <a:t>我一见这血，就越过你们去</a:t>
            </a: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，</a:t>
            </a:r>
            <a:r>
              <a:rPr lang="zh-CN" altLang="en-US" sz="35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我击杀埃及地头生的时候，灾殃必不临到你们身上灭你们。”</a:t>
            </a:r>
            <a:endParaRPr lang="zh-CN" altLang="en-US" sz="35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0" indent="0">
              <a:buNone/>
            </a:pP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0" indent="0">
              <a:buNone/>
            </a:pPr>
            <a:endParaRPr lang="zh-CN" altLang="en-US" sz="3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20320" y="2644775"/>
            <a:ext cx="9093835" cy="1480185"/>
          </a:xfrm>
          <a:prstGeom prst="rect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>
                <a:solidFill>
                  <a:schemeClr val="bg1"/>
                </a:solidFill>
              </a:rPr>
              <a:t>14</a:t>
            </a:r>
            <a:r>
              <a:rPr lang="zh-CN" altLang="en-US" sz="3600" b="1">
                <a:solidFill>
                  <a:schemeClr val="bg1"/>
                </a:solidFill>
              </a:rPr>
              <a:t>你们要记念这日，守为耶和华的节，作为你们世世代代永远的定例</a:t>
            </a:r>
            <a:endParaRPr lang="zh-CN" altLang="en-US" sz="3600" b="1">
              <a:solidFill>
                <a:schemeClr val="bg1"/>
              </a:solidFill>
            </a:endParaRPr>
          </a:p>
        </p:txBody>
      </p:sp>
      <p:sp>
        <p:nvSpPr>
          <p:cNvPr id="7" name="标题 1"/>
          <p:cNvSpPr>
            <a:spLocks noGrp="1"/>
          </p:cNvSpPr>
          <p:nvPr/>
        </p:nvSpPr>
        <p:spPr>
          <a:xfrm>
            <a:off x="1200150" y="71120"/>
            <a:ext cx="6733540" cy="813435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sz="4000" b="1" dirty="0" smtClean="0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一、记念  神的救赎</a:t>
            </a:r>
            <a:endParaRPr lang="zh-CN" sz="4000" b="1" dirty="0" smtClean="0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t="3127"/>
          <a:stretch>
            <a:fillRect/>
          </a:stretch>
        </p:blipFill>
        <p:spPr>
          <a:xfrm>
            <a:off x="20320" y="4538980"/>
            <a:ext cx="3159760" cy="22936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0" y="4175760"/>
            <a:ext cx="4427855" cy="2656840"/>
          </a:xfrm>
          <a:prstGeom prst="rect">
            <a:avLst/>
          </a:prstGeom>
        </p:spPr>
      </p:pic>
      <p:pic>
        <p:nvPicPr>
          <p:cNvPr id="10" name="图片 1"/>
          <p:cNvPicPr>
            <a:picLocks noChangeAspect="1"/>
          </p:cNvPicPr>
          <p:nvPr/>
        </p:nvPicPr>
        <p:blipFill>
          <a:blip r:embed="rId3"/>
          <a:srcRect l="41234" t="49186" r="46214" b="24604"/>
          <a:stretch>
            <a:fillRect/>
          </a:stretch>
        </p:blipFill>
        <p:spPr>
          <a:xfrm>
            <a:off x="2763520" y="4448175"/>
            <a:ext cx="2027555" cy="238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812800"/>
          </a:xfrm>
        </p:spPr>
        <p:txBody>
          <a:bodyPr/>
          <a:lstStyle/>
          <a:p>
            <a:pPr algn="ctr"/>
            <a:endParaRPr lang="zh-CN" sz="4000" b="1" dirty="0" smtClean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cs typeface="+mn-cs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995" y="956310"/>
            <a:ext cx="8644255" cy="5687060"/>
          </a:xfrm>
        </p:spPr>
        <p:txBody>
          <a:bodyPr>
            <a:normAutofit lnSpcReduction="20000"/>
          </a:bodyPr>
          <a:lstStyle/>
          <a:p>
            <a:pPr marL="0" indent="0">
              <a:buNone/>
            </a:pPr>
            <a:r>
              <a:rPr lang="zh-CN" altLang="en-US" sz="4000" b="1">
                <a:solidFill>
                  <a:srgbClr val="FFFF00"/>
                </a:solidFill>
                <a:sym typeface="+mn-ea"/>
              </a:rPr>
              <a:t>2、新约圣餐的开始</a:t>
            </a:r>
            <a:endParaRPr lang="zh-CN" altLang="en-US" sz="36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zh-CN" altLang="en-US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7除酵节，须宰逾越羊羔的那一天到了。</a:t>
            </a:r>
            <a:endParaRPr lang="zh-CN" altLang="en-US" sz="36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8耶稣打发彼得、约翰说：“你们去为我们预备逾越节的筵席，好叫我们吃。”</a:t>
            </a:r>
            <a:endParaRPr lang="zh-CN" altLang="en-US" sz="36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9他们问他说：“要我们在哪里预备？”</a:t>
            </a:r>
            <a:endParaRPr lang="zh-CN" altLang="en-US" sz="36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10耶稣说：“你们进了城，必有人拿着一瓶水迎面而来，你们就跟着他，到他所进的房子里去，</a:t>
            </a:r>
            <a:endParaRPr lang="zh-CN" altLang="en-US" sz="36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7" name="标题 1"/>
          <p:cNvSpPr>
            <a:spLocks noGrp="1"/>
          </p:cNvSpPr>
          <p:nvPr/>
        </p:nvSpPr>
        <p:spPr>
          <a:xfrm>
            <a:off x="1200150" y="71120"/>
            <a:ext cx="6733540" cy="813435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sz="4000" b="1" dirty="0" smtClean="0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一、记念  神的救赎</a:t>
            </a:r>
            <a:endParaRPr lang="zh-CN" sz="4000" b="1" dirty="0" smtClean="0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1953</Words>
  <Application>WPS 演示</Application>
  <PresentationFormat>On-screen Show (4:3)</PresentationFormat>
  <Paragraphs>131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Arial</vt:lpstr>
      <vt:lpstr>宋体</vt:lpstr>
      <vt:lpstr>Wingdings</vt:lpstr>
      <vt:lpstr>方正粗黑宋简体</vt:lpstr>
      <vt:lpstr>Calibri</vt:lpstr>
      <vt:lpstr>微软雅黑</vt:lpstr>
      <vt:lpstr>Arial Unicode MS</vt:lpstr>
      <vt:lpstr>Office 主题</vt:lpstr>
      <vt:lpstr>圣餐的真义</vt:lpstr>
      <vt:lpstr>路22：7--23</vt:lpstr>
      <vt:lpstr>PowerPoint 演示文稿</vt:lpstr>
      <vt:lpstr>PowerPoint 演示文稿</vt:lpstr>
      <vt:lpstr>PowerPoint 演示文稿</vt:lpstr>
      <vt:lpstr>圣餐的真义</vt:lpstr>
      <vt:lpstr>一、记念  神的救赎</vt:lpstr>
      <vt:lpstr>PowerPoint 演示文稿</vt:lpstr>
      <vt:lpstr>PowerPoint 演示文稿</vt:lpstr>
      <vt:lpstr>PowerPoint 演示文稿</vt:lpstr>
      <vt:lpstr>2、新 约 圣 餐 的 开 始</vt:lpstr>
      <vt:lpstr>圣   餐   的   真   义</vt:lpstr>
      <vt:lpstr>圣   餐   的   真   义</vt:lpstr>
      <vt:lpstr>PowerPoint 演示文稿</vt:lpstr>
      <vt:lpstr>我们被罪网住 被魔鬼辖制</vt:lpstr>
      <vt:lpstr>PowerPoint 演示文稿</vt:lpstr>
      <vt:lpstr>PowerPoint 演示文稿</vt:lpstr>
      <vt:lpstr>三、美好的盼望</vt:lpstr>
      <vt:lpstr>四、激 发 我 们 的 爱 心</vt:lpstr>
      <vt:lpstr>四、激 发 我 们 的 爱 心</vt:lpstr>
      <vt:lpstr>五、省  察  自  己</vt:lpstr>
      <vt:lpstr>五、省  察  自  己</vt:lpstr>
      <vt:lpstr>PowerPoint 演示文稿</vt:lpstr>
      <vt:lpstr>五、省  察  自  己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跟随主的脚踪行</dc:title>
  <dc:creator>jianzhong lin</dc:creator>
  <cp:lastModifiedBy>LJZ</cp:lastModifiedBy>
  <cp:revision>88</cp:revision>
  <dcterms:created xsi:type="dcterms:W3CDTF">2014-02-06T02:18:00Z</dcterms:created>
  <dcterms:modified xsi:type="dcterms:W3CDTF">2019-08-04T13:11:02Z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2052-11.3.0.8632</vt:lpwstr>
  </property>
</Properties>
</file>